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313" r:id="rId3"/>
    <p:sldId id="314" r:id="rId4"/>
    <p:sldId id="542" r:id="rId5"/>
    <p:sldId id="543" r:id="rId6"/>
    <p:sldId id="550" r:id="rId7"/>
    <p:sldId id="544" r:id="rId8"/>
    <p:sldId id="545" r:id="rId9"/>
    <p:sldId id="547" r:id="rId10"/>
    <p:sldId id="551" r:id="rId11"/>
    <p:sldId id="548" r:id="rId12"/>
    <p:sldId id="549" r:id="rId13"/>
    <p:sldId id="274" r:id="rId14"/>
    <p:sldId id="298" r:id="rId15"/>
    <p:sldId id="29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14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317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4500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4 - Friday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 proof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Prove that, for all integers </a:t>
            </a:r>
            <a:r>
              <a:rPr lang="en-US" b="1" i="1" dirty="0"/>
              <a:t>n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 2,</a:t>
            </a:r>
          </a:p>
          <a:p>
            <a:endParaRPr lang="en-US" dirty="0">
              <a:sym typeface="Symbol"/>
            </a:endParaRPr>
          </a:p>
          <a:p>
            <a:endParaRPr lang="en-US" dirty="0">
              <a:sym typeface="Symbol"/>
            </a:endParaRPr>
          </a:p>
          <a:p>
            <a:endParaRPr lang="en-US" dirty="0">
              <a:sym typeface="Symbol"/>
            </a:endParaRPr>
          </a:p>
          <a:p>
            <a:endParaRPr lang="en-US" dirty="0">
              <a:sym typeface="Symbol"/>
            </a:endParaRPr>
          </a:p>
          <a:p>
            <a:endParaRPr lang="en-US" dirty="0">
              <a:sym typeface="Symbol"/>
            </a:endParaRPr>
          </a:p>
          <a:p>
            <a:r>
              <a:rPr lang="en-US" b="1" dirty="0">
                <a:sym typeface="Symbol"/>
              </a:rPr>
              <a:t>Hint:</a:t>
            </a:r>
            <a:r>
              <a:rPr lang="en-US" dirty="0">
                <a:sym typeface="Symbol"/>
              </a:rPr>
              <a:t> Try a proof by induction.</a:t>
            </a:r>
          </a:p>
          <a:p>
            <a:endParaRPr lang="en-US" dirty="0">
              <a:sym typeface="Symbol"/>
            </a:endParaRPr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CC4C33B-A127-4606-AA54-2FA82C70D1C2}"/>
                  </a:ext>
                </a:extLst>
              </p:cNvPr>
              <p:cNvSpPr txBox="1"/>
              <p:nvPr/>
            </p:nvSpPr>
            <p:spPr>
              <a:xfrm>
                <a:off x="3565812" y="2910236"/>
                <a:ext cx="5060376" cy="121039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−1)(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+1)</m:t>
                              </m:r>
                            </m:num>
                            <m:den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CC4C33B-A127-4606-AA54-2FA82C70D1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5812" y="2910236"/>
                <a:ext cx="5060376" cy="121039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63372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 proof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Prove that, for all integers </a:t>
            </a:r>
            <a:r>
              <a:rPr lang="en-US" b="1" i="1" dirty="0"/>
              <a:t>n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 1,</a:t>
            </a:r>
          </a:p>
          <a:p>
            <a:endParaRPr lang="en-US" dirty="0">
              <a:sym typeface="Symbol"/>
            </a:endParaRPr>
          </a:p>
          <a:p>
            <a:endParaRPr lang="en-US" dirty="0">
              <a:sym typeface="Symbol"/>
            </a:endParaRPr>
          </a:p>
          <a:p>
            <a:endParaRPr lang="en-US" dirty="0">
              <a:sym typeface="Symbol"/>
            </a:endParaRPr>
          </a:p>
          <a:p>
            <a:endParaRPr lang="en-US" dirty="0">
              <a:sym typeface="Symbol"/>
            </a:endParaRPr>
          </a:p>
          <a:p>
            <a:endParaRPr lang="en-US" dirty="0">
              <a:sym typeface="Symbol"/>
            </a:endParaRPr>
          </a:p>
          <a:p>
            <a:r>
              <a:rPr lang="en-US" b="1" dirty="0">
                <a:sym typeface="Symbol"/>
              </a:rPr>
              <a:t>Hint:</a:t>
            </a:r>
            <a:r>
              <a:rPr lang="en-US" dirty="0">
                <a:sym typeface="Symbol"/>
              </a:rPr>
              <a:t> Try a proof by induction.</a:t>
            </a:r>
          </a:p>
          <a:p>
            <a:endParaRPr lang="en-US" dirty="0"/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220807"/>
              </p:ext>
            </p:extLst>
          </p:nvPr>
        </p:nvGraphicFramePr>
        <p:xfrm>
          <a:off x="4267201" y="2438400"/>
          <a:ext cx="2981325" cy="234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Equation" r:id="rId3" imgW="1066680" imgH="838080" progId="Equation.3">
                  <p:embed/>
                </p:oleObj>
              </mc:Choice>
              <mc:Fallback>
                <p:oleObj name="Equation" r:id="rId3" imgW="1066680" imgH="838080" progId="Equation.3">
                  <p:embed/>
                  <p:pic>
                    <p:nvPicPr>
                      <p:cNvPr id="2765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1" y="2438400"/>
                        <a:ext cx="2981325" cy="2341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494395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proof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Prove that a graph with two or more nodes where each node has a degree of </a:t>
            </a:r>
            <a:r>
              <a:rPr lang="en-US" b="1" i="1" dirty="0"/>
              <a:t>n</a:t>
            </a:r>
            <a:r>
              <a:rPr lang="en-US" dirty="0"/>
              <a:t>/2 or higher must be connected.</a:t>
            </a:r>
          </a:p>
          <a:p>
            <a:r>
              <a:rPr lang="en-US" b="1" dirty="0"/>
              <a:t>Hint:</a:t>
            </a:r>
            <a:r>
              <a:rPr lang="en-US" dirty="0"/>
              <a:t> Try a proof by contradiction. </a:t>
            </a:r>
          </a:p>
        </p:txBody>
      </p:sp>
    </p:spTree>
    <p:extLst>
      <p:ext uri="{BB962C8B-B14F-4D97-AF65-F5344CB8AC3E}">
        <p14:creationId xmlns:p14="http://schemas.microsoft.com/office/powerpoint/2010/main" val="12696100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 1!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Finish Assignment 2</a:t>
            </a:r>
          </a:p>
          <a:p>
            <a:pPr lvl="1"/>
            <a:r>
              <a:rPr lang="en-US" b="1" dirty="0"/>
              <a:t>Due tonight before midnight</a:t>
            </a:r>
          </a:p>
          <a:p>
            <a:r>
              <a:rPr lang="en-US" dirty="0"/>
              <a:t>Review chapters 1 </a:t>
            </a:r>
            <a:r>
              <a:rPr lang="en-US"/>
              <a:t>through 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Last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Scheduling to minimize lateness</a:t>
            </a:r>
          </a:p>
          <a:p>
            <a:r>
              <a:rPr lang="en-US" dirty="0"/>
              <a:t>Dijkstra's algorithm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519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Oh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idx="1"/>
              </p:nvPr>
            </p:nvSpPr>
            <p:spPr/>
            <p:txBody>
              <a:bodyPr numCol="4">
                <a:normAutofit/>
              </a:bodyPr>
              <a:lstStyle/>
              <a:p>
                <a:r>
                  <a:rPr lang="en-US" dirty="0"/>
                  <a:t>Order the following functions by rate of growth: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func>
                          <m:func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sup>
                    </m:sSup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!</m:t>
                    </m:r>
                  </m:oMath>
                </a14:m>
                <a:endParaRPr lang="en-US" b="0" dirty="0"/>
              </a:p>
              <a:p>
                <a:pPr lvl="1"/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!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unc>
                              <m:func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fNam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func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!)</m:t>
                        </m:r>
                      </m:e>
                    </m:func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sup>
                    </m:sSup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func>
                              <m:func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fNam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func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sup>
                    </m:sSup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US" b="0" dirty="0"/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func>
                          <m:func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sup>
                    </m:sSup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func>
                          <m:func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b="0" i="0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e>
                      <m:sup>
                        <m:func>
                          <m:func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sup>
                    </m:sSup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func>
                          <m:func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sup>
                    </m:sSup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!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unc>
                          <m:func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e>
                    </m:rad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6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579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Oh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Determine the running time of various loops</a:t>
            </a:r>
          </a:p>
          <a:p>
            <a:endParaRPr lang="en-US" dirty="0"/>
          </a:p>
          <a:p>
            <a:r>
              <a:rPr lang="en-US" dirty="0"/>
              <a:t>Example:</a:t>
            </a:r>
          </a:p>
          <a:p>
            <a:endParaRPr lang="en-US" dirty="0"/>
          </a:p>
          <a:p>
            <a:pPr marL="411480" lvl="1" indent="0">
              <a:buNone/>
            </a:pPr>
            <a:r>
              <a:rPr lang="en-US" b="1" dirty="0" err="1">
                <a:latin typeface="Courier" pitchFamily="49" charset="0"/>
              </a:rPr>
              <a:t>int</a:t>
            </a:r>
            <a:r>
              <a:rPr lang="en-US" b="1" dirty="0">
                <a:latin typeface="Courier" pitchFamily="49" charset="0"/>
              </a:rPr>
              <a:t> counter = 0;</a:t>
            </a:r>
          </a:p>
          <a:p>
            <a:pPr marL="411480" lvl="1" indent="0">
              <a:buNone/>
            </a:pPr>
            <a:r>
              <a:rPr lang="en-US" b="1" dirty="0">
                <a:latin typeface="Courier" pitchFamily="49" charset="0"/>
              </a:rPr>
              <a:t>for(</a:t>
            </a:r>
            <a:r>
              <a:rPr lang="en-US" b="1" dirty="0" err="1">
                <a:latin typeface="Courier" pitchFamily="49" charset="0"/>
              </a:rPr>
              <a:t>int</a:t>
            </a:r>
            <a:r>
              <a:rPr lang="en-US" b="1" dirty="0">
                <a:latin typeface="Courier" pitchFamily="49" charset="0"/>
              </a:rPr>
              <a:t> </a:t>
            </a:r>
            <a:r>
              <a:rPr lang="en-US" b="1" dirty="0" err="1">
                <a:latin typeface="Courier" pitchFamily="49" charset="0"/>
              </a:rPr>
              <a:t>i</a:t>
            </a:r>
            <a:r>
              <a:rPr lang="en-US" b="1" dirty="0">
                <a:latin typeface="Courier" pitchFamily="49" charset="0"/>
              </a:rPr>
              <a:t> = 0; </a:t>
            </a:r>
            <a:r>
              <a:rPr lang="en-US" b="1" dirty="0" err="1">
                <a:latin typeface="Courier" pitchFamily="49" charset="0"/>
              </a:rPr>
              <a:t>i</a:t>
            </a:r>
            <a:r>
              <a:rPr lang="en-US" b="1" dirty="0">
                <a:latin typeface="Courier" pitchFamily="49" charset="0"/>
              </a:rPr>
              <a:t> &lt; n*n; ++</a:t>
            </a:r>
            <a:r>
              <a:rPr lang="en-US" b="1" dirty="0" err="1">
                <a:latin typeface="Courier" pitchFamily="49" charset="0"/>
              </a:rPr>
              <a:t>i</a:t>
            </a:r>
            <a:r>
              <a:rPr lang="en-US" b="1" dirty="0">
                <a:latin typeface="Courier" pitchFamily="49" charset="0"/>
              </a:rPr>
              <a:t>)</a:t>
            </a:r>
          </a:p>
          <a:p>
            <a:pPr marL="411480" lvl="1" indent="0">
              <a:buNone/>
            </a:pPr>
            <a:r>
              <a:rPr lang="en-US" b="1" dirty="0">
                <a:latin typeface="Courier" pitchFamily="49" charset="0"/>
              </a:rPr>
              <a:t>	for(j = 1; j &lt;= </a:t>
            </a:r>
            <a:r>
              <a:rPr lang="en-US" b="1" dirty="0" err="1">
                <a:latin typeface="Courier" pitchFamily="49" charset="0"/>
              </a:rPr>
              <a:t>i</a:t>
            </a:r>
            <a:r>
              <a:rPr lang="en-US" b="1" dirty="0">
                <a:latin typeface="Courier" pitchFamily="49" charset="0"/>
              </a:rPr>
              <a:t>; ++j)</a:t>
            </a:r>
          </a:p>
          <a:p>
            <a:pPr marL="411480" lvl="1" indent="0">
              <a:buNone/>
            </a:pPr>
            <a:r>
              <a:rPr lang="en-US" b="1" dirty="0">
                <a:latin typeface="Courier" pitchFamily="49" charset="0"/>
              </a:rPr>
              <a:t>		counter++;</a:t>
            </a:r>
          </a:p>
        </p:txBody>
      </p:sp>
    </p:spTree>
    <p:extLst>
      <p:ext uri="{BB962C8B-B14F-4D97-AF65-F5344CB8AC3E}">
        <p14:creationId xmlns:p14="http://schemas.microsoft.com/office/powerpoint/2010/main" val="3210252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Know basic definitions of graphs</a:t>
            </a:r>
          </a:p>
          <a:p>
            <a:pPr lvl="1"/>
            <a:r>
              <a:rPr lang="en-US" dirty="0"/>
              <a:t>Nodes</a:t>
            </a:r>
          </a:p>
          <a:p>
            <a:pPr lvl="1"/>
            <a:r>
              <a:rPr lang="en-US" dirty="0"/>
              <a:t>Edges</a:t>
            </a:r>
          </a:p>
          <a:p>
            <a:pPr lvl="1"/>
            <a:r>
              <a:rPr lang="en-US" dirty="0"/>
              <a:t>Directed vs. undirected</a:t>
            </a:r>
          </a:p>
          <a:p>
            <a:pPr lvl="1"/>
            <a:r>
              <a:rPr lang="en-US" dirty="0"/>
              <a:t>Adjacency matrix vs. adjacency lists</a:t>
            </a:r>
          </a:p>
          <a:p>
            <a:pPr lvl="1"/>
            <a:r>
              <a:rPr lang="en-US" dirty="0"/>
              <a:t>Trees</a:t>
            </a:r>
          </a:p>
          <a:p>
            <a:pPr lvl="1"/>
            <a:r>
              <a:rPr lang="en-US" dirty="0"/>
              <a:t>Connected</a:t>
            </a:r>
          </a:p>
          <a:p>
            <a:pPr lvl="1"/>
            <a:r>
              <a:rPr lang="en-US" dirty="0"/>
              <a:t>Strongly connected</a:t>
            </a:r>
          </a:p>
        </p:txBody>
      </p:sp>
    </p:spTree>
    <p:extLst>
      <p:ext uri="{BB962C8B-B14F-4D97-AF65-F5344CB8AC3E}">
        <p14:creationId xmlns:p14="http://schemas.microsoft.com/office/powerpoint/2010/main" val="1379913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 algorithms to know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BFS</a:t>
            </a:r>
          </a:p>
          <a:p>
            <a:r>
              <a:rPr lang="en-US" dirty="0"/>
              <a:t>DFS</a:t>
            </a:r>
          </a:p>
          <a:p>
            <a:r>
              <a:rPr lang="en-US" dirty="0"/>
              <a:t>Determining </a:t>
            </a:r>
            <a:r>
              <a:rPr lang="en-US" dirty="0" err="1"/>
              <a:t>bipartiteness</a:t>
            </a:r>
            <a:endParaRPr lang="en-US" dirty="0"/>
          </a:p>
          <a:p>
            <a:r>
              <a:rPr lang="en-US" dirty="0"/>
              <a:t>Find connected components</a:t>
            </a:r>
          </a:p>
          <a:p>
            <a:r>
              <a:rPr lang="en-US" dirty="0"/>
              <a:t>Find strongly connected components</a:t>
            </a:r>
          </a:p>
          <a:p>
            <a:r>
              <a:rPr lang="en-US" dirty="0"/>
              <a:t>Topological sort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347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proof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For all </a:t>
                </a:r>
                <a:r>
                  <a:rPr lang="en-US" b="1" i="1" dirty="0"/>
                  <a:t>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ℤ</m:t>
                    </m:r>
                  </m:oMath>
                </a14:m>
                <a:r>
                  <a:rPr lang="en-US" dirty="0"/>
                  <a:t>, if </a:t>
                </a:r>
                <a:r>
                  <a:rPr lang="en-US" b="1" i="1" dirty="0"/>
                  <a:t>n</a:t>
                </a:r>
                <a:r>
                  <a:rPr lang="en-US" baseline="30000" dirty="0"/>
                  <a:t>3</a:t>
                </a:r>
                <a:r>
                  <a:rPr lang="en-US" dirty="0"/>
                  <a:t> + 5 is odd, then </a:t>
                </a:r>
                <a:r>
                  <a:rPr lang="en-US" b="1" i="1" dirty="0"/>
                  <a:t>n</a:t>
                </a:r>
                <a:r>
                  <a:rPr lang="en-US" dirty="0"/>
                  <a:t> is even.</a:t>
                </a:r>
              </a:p>
              <a:p>
                <a:r>
                  <a:rPr lang="en-US" b="1" dirty="0"/>
                  <a:t>Hint:</a:t>
                </a:r>
                <a:r>
                  <a:rPr lang="en-US" dirty="0"/>
                  <a:t> Try a proof by contradiction.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5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28803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4340</TotalTime>
  <Words>276</Words>
  <Application>Microsoft Office PowerPoint</Application>
  <PresentationFormat>Widescreen</PresentationFormat>
  <Paragraphs>91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6" baseType="lpstr">
      <vt:lpstr>Arial</vt:lpstr>
      <vt:lpstr>Calibri</vt:lpstr>
      <vt:lpstr>Cambria Math</vt:lpstr>
      <vt:lpstr>Corbel</vt:lpstr>
      <vt:lpstr>Courier</vt:lpstr>
      <vt:lpstr>Symbol</vt:lpstr>
      <vt:lpstr>Wingdings</vt:lpstr>
      <vt:lpstr>Wingdings 2</vt:lpstr>
      <vt:lpstr>Wingdings 3</vt:lpstr>
      <vt:lpstr>Module</vt:lpstr>
      <vt:lpstr>Equation</vt:lpstr>
      <vt:lpstr>COMP 4500</vt:lpstr>
      <vt:lpstr>Last time</vt:lpstr>
      <vt:lpstr>Questions?</vt:lpstr>
      <vt:lpstr>Review</vt:lpstr>
      <vt:lpstr>Big Oh</vt:lpstr>
      <vt:lpstr>Big Oh</vt:lpstr>
      <vt:lpstr>Graphs</vt:lpstr>
      <vt:lpstr>Graph algorithms to know</vt:lpstr>
      <vt:lpstr>Example proof</vt:lpstr>
      <vt:lpstr>Example proof</vt:lpstr>
      <vt:lpstr>Example proof</vt:lpstr>
      <vt:lpstr>Example proof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646</cp:revision>
  <dcterms:created xsi:type="dcterms:W3CDTF">2009-08-24T20:26:10Z</dcterms:created>
  <dcterms:modified xsi:type="dcterms:W3CDTF">2024-01-31T22:18:38Z</dcterms:modified>
</cp:coreProperties>
</file>